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4"/>
  </p:sldMasterIdLst>
  <p:notesMasterIdLst>
    <p:notesMasterId r:id="rId14"/>
  </p:notesMasterIdLst>
  <p:handoutMasterIdLst>
    <p:handoutMasterId r:id="rId15"/>
  </p:handoutMasterIdLst>
  <p:sldIdLst>
    <p:sldId id="279" r:id="rId5"/>
    <p:sldId id="327" r:id="rId6"/>
    <p:sldId id="328" r:id="rId7"/>
    <p:sldId id="323" r:id="rId8"/>
    <p:sldId id="318" r:id="rId9"/>
    <p:sldId id="329" r:id="rId10"/>
    <p:sldId id="331" r:id="rId11"/>
    <p:sldId id="330" r:id="rId12"/>
    <p:sldId id="289" r:id="rId13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YKYSOVA Sona" initials="HS" lastIdx="2" clrIdx="0">
    <p:extLst>
      <p:ext uri="{19B8F6BF-5375-455C-9EA6-DF929625EA0E}">
        <p15:presenceInfo xmlns:p15="http://schemas.microsoft.com/office/powerpoint/2012/main" userId="S-1-5-21-2621239104-1030330666-2680330273-27619" providerId="AD"/>
      </p:ext>
    </p:extLst>
  </p:cmAuthor>
  <p:cmAuthor id="2" name="ZIMOLA Dominik" initials="ZD" lastIdx="3" clrIdx="1">
    <p:extLst>
      <p:ext uri="{19B8F6BF-5375-455C-9EA6-DF929625EA0E}">
        <p15:presenceInfo xmlns:p15="http://schemas.microsoft.com/office/powerpoint/2012/main" userId="S-1-5-21-2621239104-1030330666-2680330273-7773" providerId="AD"/>
      </p:ext>
    </p:extLst>
  </p:cmAuthor>
  <p:cmAuthor id="3" name="TOMES Radim" initials="TR" lastIdx="1" clrIdx="2">
    <p:extLst>
      <p:ext uri="{19B8F6BF-5375-455C-9EA6-DF929625EA0E}">
        <p15:presenceInfo xmlns:p15="http://schemas.microsoft.com/office/powerpoint/2012/main" userId="S-1-5-21-2621239104-1030330666-2680330273-77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66AD"/>
    <a:srgbClr val="CBD0DA"/>
    <a:srgbClr val="9A9A9D"/>
    <a:srgbClr val="E7E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573" autoAdjust="0"/>
  </p:normalViewPr>
  <p:slideViewPr>
    <p:cSldViewPr snapToGrid="0" showGuides="1">
      <p:cViewPr varScale="1">
        <p:scale>
          <a:sx n="128" d="100"/>
          <a:sy n="128" d="100"/>
        </p:scale>
        <p:origin x="1134" y="120"/>
      </p:cViewPr>
      <p:guideLst/>
    </p:cSldViewPr>
  </p:slideViewPr>
  <p:outlineViewPr>
    <p:cViewPr>
      <p:scale>
        <a:sx n="25" d="100"/>
        <a:sy n="25" d="100"/>
      </p:scale>
      <p:origin x="0" y="-115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3984"/>
    </p:cViewPr>
  </p:sorterViewPr>
  <p:notesViewPr>
    <p:cSldViewPr snapToGrid="0" showGuides="1">
      <p:cViewPr varScale="1">
        <p:scale>
          <a:sx n="91" d="100"/>
          <a:sy n="91" d="100"/>
        </p:scale>
        <p:origin x="37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5B131-8CCB-488E-9198-8DE2CC68C3AC}" type="datetimeFigureOut">
              <a:rPr lang="cs-CZ" smtClean="0"/>
              <a:t>17.9.2018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87459-450A-4E77-B80A-81A8961A0A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69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9FDBE-4F98-42ED-9BB3-8C6704BE53B6}" type="datetimeFigureOut">
              <a:rPr lang="cs-CZ" smtClean="0"/>
              <a:t>17.9.2018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D49C6-9545-4782-8722-CFEA822403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707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D49C6-9545-4782-8722-CFEA8224033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69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65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671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4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" y="0"/>
            <a:ext cx="9129415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65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" y="0"/>
            <a:ext cx="9129415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51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3" t="26532" r="9930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650" y="2528887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29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3" t="26532" r="9930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650" y="2528887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24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64" b="1428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7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80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64" b="1428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7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63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130" b="1182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650" y="2528887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94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130" b="1182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650" y="2528887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10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49" t="5823" b="5605"/>
          <a:stretch/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1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65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65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49" t="5823" b="5605"/>
          <a:stretch/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64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" y="1"/>
            <a:ext cx="9129415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18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" y="1"/>
            <a:ext cx="9129415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52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" y="0"/>
            <a:ext cx="9129415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65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21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" y="0"/>
            <a:ext cx="9129415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65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67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" y="0"/>
            <a:ext cx="9129415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8"/>
            <a:ext cx="3816350" cy="1785297"/>
          </a:xfrm>
          <a:prstGeom prst="roundRect">
            <a:avLst>
              <a:gd name="adj" fmla="val 8907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94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" y="0"/>
            <a:ext cx="9129415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8"/>
            <a:ext cx="3816350" cy="1785297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69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228768"/>
            <a:ext cx="8426450" cy="1198979"/>
          </a:xfrm>
        </p:spPr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596190"/>
            <a:ext cx="8426450" cy="4636168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199" y="6076131"/>
            <a:ext cx="63441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785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26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228768"/>
            <a:ext cx="8426450" cy="1198979"/>
          </a:xfrm>
        </p:spPr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199" y="6076131"/>
            <a:ext cx="63441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334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26">
          <p15:clr>
            <a:srgbClr val="FBAE40"/>
          </p15:clr>
        </p15:guide>
        <p15:guide id="3" pos="553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199" y="6076131"/>
            <a:ext cx="63441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061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26">
          <p15:clr>
            <a:srgbClr val="FBAE40"/>
          </p15:clr>
        </p15:guide>
        <p15:guide id="3" pos="55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65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3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65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8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" y="-1"/>
            <a:ext cx="9129416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199" y="6076131"/>
            <a:ext cx="634418" cy="540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4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" y="-1"/>
            <a:ext cx="9129416" cy="685800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9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154"/>
            <a:ext cx="9144000" cy="687715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65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154"/>
            <a:ext cx="9144000" cy="687715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65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9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Náladová neutrální titul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528888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6076131"/>
            <a:ext cx="6344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5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88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9" r:id="rId2"/>
    <p:sldLayoutId id="2147483677" r:id="rId3"/>
    <p:sldLayoutId id="2147483700" r:id="rId4"/>
    <p:sldLayoutId id="2147483701" r:id="rId5"/>
    <p:sldLayoutId id="2147483678" r:id="rId6"/>
    <p:sldLayoutId id="2147483674" r:id="rId7"/>
    <p:sldLayoutId id="2147483702" r:id="rId8"/>
    <p:sldLayoutId id="2147483684" r:id="rId9"/>
    <p:sldLayoutId id="2147483704" r:id="rId10"/>
    <p:sldLayoutId id="2147483685" r:id="rId11"/>
    <p:sldLayoutId id="2147483705" r:id="rId12"/>
    <p:sldLayoutId id="2147483689" r:id="rId13"/>
    <p:sldLayoutId id="2147483709" r:id="rId14"/>
    <p:sldLayoutId id="2147483690" r:id="rId15"/>
    <p:sldLayoutId id="2147483710" r:id="rId16"/>
    <p:sldLayoutId id="2147483691" r:id="rId17"/>
    <p:sldLayoutId id="2147483711" r:id="rId18"/>
    <p:sldLayoutId id="2147483692" r:id="rId19"/>
    <p:sldLayoutId id="2147483712" r:id="rId20"/>
    <p:sldLayoutId id="2147483693" r:id="rId21"/>
    <p:sldLayoutId id="2147483713" r:id="rId22"/>
    <p:sldLayoutId id="2147483695" r:id="rId23"/>
    <p:sldLayoutId id="2147483715" r:id="rId24"/>
    <p:sldLayoutId id="2147483696" r:id="rId25"/>
    <p:sldLayoutId id="2147483716" r:id="rId26"/>
    <p:sldLayoutId id="2147483658" r:id="rId27"/>
    <p:sldLayoutId id="2147483668" r:id="rId28"/>
    <p:sldLayoutId id="2147483669" r:id="rId29"/>
  </p:sldLayoutIdLst>
  <p:hf hd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>
          <a:solidFill>
            <a:schemeClr val="tx1"/>
          </a:solidFill>
          <a:latin typeface="Neo Sans Pro" panose="020B05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eo Sans Pro" panose="020B05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eo Sans Pro" panose="020B05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Neo Sans Pro" panose="020B05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Neo Sans Pro" panose="020B05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Neo Sans Pro" panose="020B05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284" userDrawn="1">
          <p15:clr>
            <a:srgbClr val="F26B43"/>
          </p15:clr>
        </p15:guide>
        <p15:guide id="4" orient="horz" pos="4320" userDrawn="1">
          <p15:clr>
            <a:srgbClr val="F26B43"/>
          </p15:clr>
        </p15:guide>
        <p15:guide id="5" pos="476" userDrawn="1">
          <p15:clr>
            <a:srgbClr val="F26B43"/>
          </p15:clr>
        </p15:guide>
        <p15:guide id="6" orient="horz" pos="1593" userDrawn="1">
          <p15:clr>
            <a:srgbClr val="F26B43"/>
          </p15:clr>
        </p15:guide>
        <p15:guide id="7" orient="horz" pos="2727" userDrawn="1">
          <p15:clr>
            <a:srgbClr val="F26B43"/>
          </p15:clr>
        </p15:guide>
        <p15:guide id="8" orient="horz" pos="3894" userDrawn="1">
          <p15:clr>
            <a:srgbClr val="F26B43"/>
          </p15:clr>
        </p15:guide>
        <p15:guide id="9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Mea</a:t>
            </a:r>
            <a:r>
              <a:rPr lang="cs-CZ" b="1" dirty="0"/>
              <a:t>s</a:t>
            </a:r>
            <a:r>
              <a:rPr lang="en-US" b="1" dirty="0" err="1"/>
              <a:t>ures</a:t>
            </a:r>
            <a:r>
              <a:rPr lang="en-US" b="1" dirty="0"/>
              <a:t> to </a:t>
            </a:r>
            <a:r>
              <a:rPr lang="cs-CZ" b="1" dirty="0"/>
              <a:t>R</a:t>
            </a:r>
            <a:r>
              <a:rPr lang="en-US" b="1" dirty="0"/>
              <a:t>educe </a:t>
            </a:r>
            <a:r>
              <a:rPr lang="cs-CZ" b="1" dirty="0"/>
              <a:t>N</a:t>
            </a:r>
            <a:r>
              <a:rPr lang="en-US" b="1" dirty="0" err="1"/>
              <a:t>oise</a:t>
            </a:r>
            <a:r>
              <a:rPr lang="en-US" b="1" dirty="0"/>
              <a:t> of </a:t>
            </a:r>
            <a:r>
              <a:rPr lang="cs-CZ" b="1" dirty="0"/>
              <a:t>N</a:t>
            </a:r>
            <a:r>
              <a:rPr lang="en-US" b="1" dirty="0" err="1"/>
              <a:t>ight</a:t>
            </a:r>
            <a:r>
              <a:rPr lang="en-US" b="1" dirty="0"/>
              <a:t> </a:t>
            </a:r>
            <a:r>
              <a:rPr lang="cs-CZ" b="1" dirty="0"/>
              <a:t>O</a:t>
            </a:r>
            <a:r>
              <a:rPr lang="en-US" b="1" dirty="0" err="1"/>
              <a:t>peration</a:t>
            </a:r>
            <a:r>
              <a:rPr lang="cs-CZ" b="1" dirty="0"/>
              <a:t>s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Prague Airport</a:t>
            </a:r>
          </a:p>
        </p:txBody>
      </p:sp>
    </p:spTree>
    <p:extLst>
      <p:ext uri="{BB962C8B-B14F-4D97-AF65-F5344CB8AC3E}">
        <p14:creationId xmlns:p14="http://schemas.microsoft.com/office/powerpoint/2010/main" val="372791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457200" y="274637"/>
            <a:ext cx="8435280" cy="600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4B6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000" dirty="0" smtClean="0">
                <a:solidFill>
                  <a:srgbClr val="004B6B"/>
                </a:solidFill>
                <a:latin typeface="Neo Sans Pro" panose="020B0504030504040204"/>
              </a:rPr>
              <a:t>Aircraft noise: Regulations</a:t>
            </a:r>
            <a:endParaRPr lang="en-US" sz="3000" dirty="0">
              <a:latin typeface="Neo Sans MT CE" panose="02000506040000020004" pitchFamily="2" charset="0"/>
            </a:endParaRPr>
          </a:p>
        </p:txBody>
      </p:sp>
      <p:sp>
        <p:nvSpPr>
          <p:cNvPr id="7" name="Zástupný symbol pro obsah 4"/>
          <p:cNvSpPr txBox="1">
            <a:spLocks/>
          </p:cNvSpPr>
          <p:nvPr/>
        </p:nvSpPr>
        <p:spPr>
          <a:xfrm>
            <a:off x="70339" y="1121406"/>
            <a:ext cx="8589108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rgbClr val="004B6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rgbClr val="004B6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4B6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4B6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004B6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lvl="1" indent="0">
              <a:spcBef>
                <a:spcPts val="600"/>
              </a:spcBef>
              <a:buClr>
                <a:srgbClr val="004B64"/>
              </a:buClr>
              <a:buNone/>
            </a:pPr>
            <a:r>
              <a:rPr lang="en-GB" sz="2000" b="1" dirty="0" smtClean="0">
                <a:solidFill>
                  <a:srgbClr val="004B6B"/>
                </a:solidFill>
                <a:latin typeface="Neo Sans Pro" panose="020B0504030504040204"/>
              </a:rPr>
              <a:t>Prague </a:t>
            </a:r>
            <a:r>
              <a:rPr lang="en-GB" sz="2000" b="1" dirty="0" err="1" smtClean="0">
                <a:solidFill>
                  <a:srgbClr val="004B6B"/>
                </a:solidFill>
                <a:latin typeface="Neo Sans Pro" panose="020B0504030504040204"/>
              </a:rPr>
              <a:t>Airpor</a:t>
            </a:r>
            <a:r>
              <a:rPr lang="cs-CZ" sz="2000" b="1" dirty="0" smtClean="0">
                <a:solidFill>
                  <a:srgbClr val="004B6B"/>
                </a:solidFill>
                <a:latin typeface="Neo Sans Pro" panose="020B0504030504040204"/>
              </a:rPr>
              <a:t>t</a:t>
            </a:r>
            <a:r>
              <a:rPr lang="en-GB" sz="2000" b="1" dirty="0" smtClean="0">
                <a:solidFill>
                  <a:srgbClr val="004B6B"/>
                </a:solidFill>
                <a:latin typeface="Neo Sans Pro" panose="020B0504030504040204"/>
              </a:rPr>
              <a:t> – responsibility for complying with national noise limits</a:t>
            </a:r>
          </a:p>
          <a:p>
            <a:pPr marL="720000" lvl="2">
              <a:spcBef>
                <a:spcPts val="600"/>
              </a:spcBef>
              <a:spcAft>
                <a:spcPts val="600"/>
              </a:spcAft>
              <a:buClr>
                <a:srgbClr val="004B64"/>
              </a:buClr>
            </a:pPr>
            <a:r>
              <a:rPr lang="en-GB" sz="1600" dirty="0" smtClean="0">
                <a:solidFill>
                  <a:srgbClr val="004B6B"/>
                </a:solidFill>
                <a:latin typeface="Neo Sans Pro" panose="020B0504030504040204"/>
              </a:rPr>
              <a:t>Act No 258/2000 Coll. on protection of public health</a:t>
            </a:r>
          </a:p>
          <a:p>
            <a:pPr marL="720000" lvl="2">
              <a:spcBef>
                <a:spcPts val="600"/>
              </a:spcBef>
              <a:spcAft>
                <a:spcPts val="600"/>
              </a:spcAft>
              <a:buClr>
                <a:srgbClr val="004B64"/>
              </a:buClr>
            </a:pPr>
            <a:r>
              <a:rPr lang="en-GB" sz="1600" dirty="0" smtClean="0">
                <a:solidFill>
                  <a:srgbClr val="004B6B"/>
                </a:solidFill>
                <a:latin typeface="Neo Sans Pro" panose="020B0504030504040204"/>
              </a:rPr>
              <a:t>Act No 49/1997 Coll. on civil aviation</a:t>
            </a:r>
          </a:p>
          <a:p>
            <a:pPr marL="720000" lvl="2">
              <a:spcBef>
                <a:spcPts val="600"/>
              </a:spcBef>
              <a:spcAft>
                <a:spcPts val="600"/>
              </a:spcAft>
              <a:buClr>
                <a:srgbClr val="004B64"/>
              </a:buClr>
            </a:pPr>
            <a:r>
              <a:rPr lang="en-GB" sz="1600" dirty="0" smtClean="0">
                <a:solidFill>
                  <a:srgbClr val="004B6B"/>
                </a:solidFill>
                <a:latin typeface="Neo Sans Pro" panose="020B0504030504040204"/>
              </a:rPr>
              <a:t>Regulation (EU) No 598/2014 of the European Parliament and of the Council on the establishment of rules and procedures with regard to the introduction of noise-related operating restrictions at Union airports within a Balanced Approach and repealing Directive 2002/30/EC</a:t>
            </a:r>
          </a:p>
          <a:p>
            <a:pPr marL="720000" lvl="2">
              <a:spcBef>
                <a:spcPts val="600"/>
              </a:spcBef>
              <a:spcAft>
                <a:spcPts val="600"/>
              </a:spcAft>
              <a:buClr>
                <a:srgbClr val="004B64"/>
              </a:buClr>
            </a:pPr>
            <a:r>
              <a:rPr lang="en-GB" sz="1600" dirty="0" smtClean="0">
                <a:solidFill>
                  <a:srgbClr val="004B6B"/>
                </a:solidFill>
                <a:latin typeface="Neo Sans Pro" panose="020B0504030504040204"/>
              </a:rPr>
              <a:t>ICAO Doc 9829, Guidance on the Balanced Approach to Aircraft Noise Management. </a:t>
            </a:r>
          </a:p>
          <a:p>
            <a:pPr marL="720000" lvl="2">
              <a:spcBef>
                <a:spcPts val="600"/>
              </a:spcBef>
              <a:spcAft>
                <a:spcPts val="600"/>
              </a:spcAft>
              <a:buClr>
                <a:srgbClr val="004B64"/>
              </a:buClr>
            </a:pPr>
            <a:endParaRPr lang="en-GB" sz="1600" b="1" dirty="0" smtClean="0">
              <a:solidFill>
                <a:srgbClr val="004B6B"/>
              </a:solidFill>
              <a:latin typeface="Neo Sans Pro" panose="020B0504030504040204"/>
            </a:endParaRPr>
          </a:p>
          <a:p>
            <a:pPr marL="720000" lvl="2">
              <a:spcBef>
                <a:spcPts val="600"/>
              </a:spcBef>
              <a:spcAft>
                <a:spcPts val="600"/>
              </a:spcAft>
              <a:buClr>
                <a:srgbClr val="004B64"/>
              </a:buClr>
            </a:pPr>
            <a:r>
              <a:rPr lang="en-GB" sz="1600" b="1" dirty="0" smtClean="0">
                <a:solidFill>
                  <a:srgbClr val="004B6B"/>
                </a:solidFill>
                <a:latin typeface="Neo Sans Pro" panose="020B0504030504040204"/>
              </a:rPr>
              <a:t>National noise limits: </a:t>
            </a:r>
            <a:r>
              <a:rPr lang="cs-CZ" sz="1600" b="1" dirty="0" smtClean="0">
                <a:solidFill>
                  <a:srgbClr val="004B6B"/>
                </a:solidFill>
                <a:latin typeface="Neo Sans Pro" panose="020B0504030504040204"/>
              </a:rPr>
              <a:t/>
            </a:r>
            <a:br>
              <a:rPr lang="cs-CZ" sz="1600" b="1" dirty="0" smtClean="0">
                <a:solidFill>
                  <a:srgbClr val="004B6B"/>
                </a:solidFill>
                <a:latin typeface="Neo Sans Pro" panose="020B0504030504040204"/>
              </a:rPr>
            </a:br>
            <a:r>
              <a:rPr lang="en-GB" sz="1600" dirty="0" smtClean="0">
                <a:solidFill>
                  <a:srgbClr val="004B6B"/>
                </a:solidFill>
                <a:latin typeface="Neo Sans Pro" panose="020B0504030504040204"/>
              </a:rPr>
              <a:t>daytime -</a:t>
            </a:r>
            <a:r>
              <a:rPr lang="en-GB" sz="1600" dirty="0" smtClean="0">
                <a:latin typeface="Neo Sans Pro" panose="020B0504030504040204"/>
              </a:rPr>
              <a:t>  L</a:t>
            </a:r>
            <a:r>
              <a:rPr lang="en-GB" sz="1600" baseline="-25000" dirty="0" smtClean="0">
                <a:latin typeface="Neo Sans Pro" panose="020B0504030504040204"/>
              </a:rPr>
              <a:t>Aeq,16 h </a:t>
            </a:r>
            <a:r>
              <a:rPr lang="en-GB" sz="1600" dirty="0" smtClean="0">
                <a:latin typeface="Neo Sans Pro" panose="020B0504030504040204"/>
              </a:rPr>
              <a:t>= 60 dB, nigh</a:t>
            </a:r>
            <a:r>
              <a:rPr lang="cs-CZ" sz="1600" dirty="0" smtClean="0"/>
              <a:t>t-</a:t>
            </a:r>
            <a:r>
              <a:rPr lang="en-GB" sz="1600" dirty="0" smtClean="0">
                <a:latin typeface="Neo Sans Pro" panose="020B0504030504040204"/>
              </a:rPr>
              <a:t>time - </a:t>
            </a:r>
            <a:r>
              <a:rPr lang="en-GB" sz="1600" dirty="0" err="1" smtClean="0">
                <a:latin typeface="Neo Sans Pro" panose="020B0504030504040204"/>
              </a:rPr>
              <a:t>L</a:t>
            </a:r>
            <a:r>
              <a:rPr lang="en-GB" sz="1600" baseline="-25000" dirty="0" err="1" smtClean="0">
                <a:latin typeface="Neo Sans Pro" panose="020B0504030504040204"/>
              </a:rPr>
              <a:t>Aeq</a:t>
            </a:r>
            <a:r>
              <a:rPr lang="en-GB" sz="1600" baseline="-25000" dirty="0" smtClean="0">
                <a:latin typeface="Neo Sans Pro" panose="020B0504030504040204"/>
              </a:rPr>
              <a:t>, 8 h </a:t>
            </a:r>
            <a:r>
              <a:rPr lang="en-GB" sz="1600" dirty="0" smtClean="0">
                <a:latin typeface="Neo Sans Pro" panose="020B0504030504040204"/>
              </a:rPr>
              <a:t>= 50 dB (outdoor spaces)</a:t>
            </a:r>
          </a:p>
          <a:p>
            <a:pPr marL="720000" lvl="2">
              <a:spcBef>
                <a:spcPts val="600"/>
              </a:spcBef>
              <a:spcAft>
                <a:spcPts val="600"/>
              </a:spcAft>
              <a:buClr>
                <a:srgbClr val="004B64"/>
              </a:buClr>
            </a:pPr>
            <a:r>
              <a:rPr lang="en-GB" sz="1600" b="1" dirty="0" smtClean="0">
                <a:latin typeface="Neo Sans Pro" panose="020B0504030504040204"/>
              </a:rPr>
              <a:t>Characteristic air-traffic day:</a:t>
            </a:r>
            <a:r>
              <a:rPr lang="en-GB" sz="1600" dirty="0" smtClean="0">
                <a:latin typeface="Neo Sans Pro" panose="020B0504030504040204"/>
              </a:rPr>
              <a:t> an average air-traffic day in the six-month period with the heaviest air traffic (May to October)</a:t>
            </a:r>
            <a:endParaRPr lang="cs-CZ" sz="1400" dirty="0">
              <a:solidFill>
                <a:srgbClr val="004B6B"/>
              </a:solidFill>
              <a:latin typeface="Neo Sans Pro" panose="020B0504030504040204"/>
            </a:endParaRPr>
          </a:p>
          <a:p>
            <a:pPr marL="491400" lvl="2" indent="0">
              <a:spcBef>
                <a:spcPts val="600"/>
              </a:spcBef>
              <a:spcAft>
                <a:spcPts val="600"/>
              </a:spcAft>
              <a:buClr>
                <a:srgbClr val="004B64"/>
              </a:buClr>
              <a:buNone/>
            </a:pPr>
            <a:endParaRPr lang="en-US" sz="1400" dirty="0" smtClean="0">
              <a:solidFill>
                <a:srgbClr val="004B6B"/>
              </a:solidFill>
              <a:latin typeface="Neo Sans Pro" panose="020B0504030504040204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685800" y="4429125"/>
            <a:ext cx="79736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7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 smtClean="0">
                <a:solidFill>
                  <a:srgbClr val="004B6B"/>
                </a:solidFill>
                <a:latin typeface="Neo Sans Pro" panose="020B0504030504040204"/>
              </a:rPr>
              <a:t>Balanced Approach </a:t>
            </a:r>
            <a:r>
              <a:rPr lang="en-US" sz="2000" dirty="0" smtClean="0">
                <a:solidFill>
                  <a:srgbClr val="004B6B"/>
                </a:solidFill>
                <a:latin typeface="Neo Sans Pro" panose="020B0504030504040204"/>
              </a:rPr>
              <a:t>to Aircraft Noise Management at LKPR</a:t>
            </a:r>
            <a:br>
              <a:rPr lang="en-US" sz="2000" dirty="0" smtClean="0">
                <a:solidFill>
                  <a:srgbClr val="004B6B"/>
                </a:solidFill>
                <a:latin typeface="Neo Sans Pro" panose="020B0504030504040204"/>
              </a:rPr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8775" y="1131918"/>
            <a:ext cx="8426450" cy="49843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Noise reduction at the source: </a:t>
            </a:r>
            <a:r>
              <a:rPr lang="en-US" sz="1400" dirty="0" smtClean="0"/>
              <a:t>Noise charges – </a:t>
            </a:r>
            <a:r>
              <a:rPr lang="en-US" sz="1400" b="1" dirty="0" smtClean="0"/>
              <a:t>significant change starting 03/2018</a:t>
            </a:r>
          </a:p>
          <a:p>
            <a:pPr marL="0" indent="0">
              <a:buNone/>
            </a:pPr>
            <a:r>
              <a:rPr lang="en-US" sz="1800" b="1" dirty="0" smtClean="0"/>
              <a:t>Landscape planning and management: </a:t>
            </a:r>
            <a:r>
              <a:rPr lang="en-US" sz="1400" dirty="0" smtClean="0"/>
              <a:t>Noise Protection Zone of </a:t>
            </a:r>
            <a:r>
              <a:rPr lang="en-US" sz="1400" dirty="0" err="1" smtClean="0"/>
              <a:t>Pragu</a:t>
            </a:r>
            <a:r>
              <a:rPr lang="cs-CZ" sz="1400" dirty="0" smtClean="0"/>
              <a:t>e/</a:t>
            </a:r>
            <a:r>
              <a:rPr lang="en-US" sz="1400" dirty="0" err="1" smtClean="0"/>
              <a:t>Ruzyně</a:t>
            </a:r>
            <a:r>
              <a:rPr lang="en-US" sz="1400" dirty="0" smtClean="0"/>
              <a:t> Airport - Noise barrier measures</a:t>
            </a:r>
          </a:p>
          <a:p>
            <a:pPr marL="0" indent="0">
              <a:buNone/>
            </a:pPr>
            <a:r>
              <a:rPr lang="en-US" sz="1800" b="1" dirty="0" smtClean="0"/>
              <a:t>Anti-noise operational measures:</a:t>
            </a:r>
          </a:p>
          <a:p>
            <a:pPr marL="0" lvl="1"/>
            <a:r>
              <a:rPr lang="en-US" sz="1400" dirty="0" smtClean="0"/>
              <a:t>RWY system preference.</a:t>
            </a:r>
          </a:p>
          <a:p>
            <a:pPr marL="0" lvl="1"/>
            <a:r>
              <a:rPr lang="en-US" sz="1400" dirty="0" smtClean="0"/>
              <a:t>Anti-noise procedures for approach/departure.</a:t>
            </a:r>
          </a:p>
          <a:p>
            <a:pPr marL="0" lvl="1"/>
            <a:r>
              <a:rPr lang="en-US" sz="1400" dirty="0" smtClean="0"/>
              <a:t>Rules for the reduction of reverse thrust.</a:t>
            </a:r>
          </a:p>
          <a:p>
            <a:pPr marL="0" lvl="1"/>
            <a:r>
              <a:rPr lang="en-US" sz="1400" dirty="0" smtClean="0"/>
              <a:t>Rules for carrying out engine tests.</a:t>
            </a:r>
          </a:p>
          <a:p>
            <a:pPr marL="0" lvl="1"/>
            <a:r>
              <a:rPr lang="en-US" sz="1400" dirty="0" smtClean="0"/>
              <a:t>Rules for using APUs.</a:t>
            </a:r>
          </a:p>
          <a:p>
            <a:pPr marL="0" indent="0">
              <a:buNone/>
            </a:pPr>
            <a:r>
              <a:rPr lang="en-US" sz="1800" b="1" dirty="0" smtClean="0"/>
              <a:t>Operational restrictions:</a:t>
            </a:r>
          </a:p>
          <a:p>
            <a:pPr marL="0" lvl="1"/>
            <a:r>
              <a:rPr lang="en-US" sz="1400" dirty="0" smtClean="0"/>
              <a:t>Restricted access for aircraft without the corresponding certification according to ICAO, Annex 16/I.</a:t>
            </a:r>
          </a:p>
          <a:p>
            <a:pPr marL="0" lvl="1"/>
            <a:r>
              <a:rPr lang="en-US" sz="1400" dirty="0" smtClean="0"/>
              <a:t>Restricted operation at night: access only for the types and versions of aircraft that are on the Bonus list and meet the criteria for the Airport’s noise policy.</a:t>
            </a:r>
          </a:p>
          <a:p>
            <a:pPr marL="0" lvl="1"/>
            <a:r>
              <a:rPr lang="en-US" sz="1400" dirty="0" smtClean="0"/>
              <a:t>Limited allowance of 48 coordinated flights during night period – Slot Coordination</a:t>
            </a:r>
          </a:p>
          <a:p>
            <a:pPr marL="0"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4514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Noise</a:t>
            </a:r>
            <a:r>
              <a:rPr lang="cs-CZ" dirty="0" smtClean="0"/>
              <a:t> </a:t>
            </a:r>
            <a:r>
              <a:rPr lang="cs-CZ" dirty="0" err="1" smtClean="0"/>
              <a:t>situation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night (22:00 – 06:00)</a:t>
            </a:r>
            <a:endParaRPr lang="cs-CZ" dirty="0"/>
          </a:p>
        </p:txBody>
      </p:sp>
      <p:pic>
        <p:nvPicPr>
          <p:cNvPr id="4" name="Zástupný symbol pro obsah 8"/>
          <p:cNvPicPr>
            <a:picLocks noChangeAspect="1"/>
          </p:cNvPicPr>
          <p:nvPr/>
        </p:nvPicPr>
        <p:blipFill rotWithShape="1">
          <a:blip r:embed="rId3"/>
          <a:srcRect t="7301"/>
          <a:stretch/>
        </p:blipFill>
        <p:spPr>
          <a:xfrm>
            <a:off x="426002" y="1797118"/>
            <a:ext cx="8215795" cy="369520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58774" y="1398607"/>
            <a:ext cx="6510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>
                <a:latin typeface="+mj-lt"/>
              </a:rPr>
              <a:t>Noise</a:t>
            </a:r>
            <a:r>
              <a:rPr lang="cs-CZ" b="1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Protection</a:t>
            </a:r>
            <a:r>
              <a:rPr lang="cs-CZ" b="1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Zone</a:t>
            </a:r>
            <a:r>
              <a:rPr lang="cs-CZ" b="1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of</a:t>
            </a:r>
            <a:r>
              <a:rPr lang="cs-CZ" b="1" dirty="0">
                <a:latin typeface="+mj-lt"/>
              </a:rPr>
              <a:t> Prague </a:t>
            </a:r>
            <a:r>
              <a:rPr lang="cs-CZ" b="1" dirty="0" err="1" smtClean="0">
                <a:latin typeface="+mj-lt"/>
              </a:rPr>
              <a:t>Airport</a:t>
            </a:r>
            <a:r>
              <a:rPr lang="cs-CZ" b="1" dirty="0" smtClean="0">
                <a:latin typeface="+mj-lt"/>
              </a:rPr>
              <a:t> + Night </a:t>
            </a:r>
            <a:r>
              <a:rPr lang="cs-CZ" b="1" dirty="0" err="1" smtClean="0">
                <a:latin typeface="+mj-lt"/>
              </a:rPr>
              <a:t>noise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contours</a:t>
            </a:r>
            <a:endParaRPr lang="en-US" b="1" dirty="0">
              <a:latin typeface="Neo Sans Pro" panose="020B0504030504040204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367858" y="5010604"/>
            <a:ext cx="229684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rgbClr val="C1002E"/>
                </a:solidFill>
              </a:rPr>
              <a:t>Noise</a:t>
            </a:r>
            <a:r>
              <a:rPr lang="cs-CZ" b="1" dirty="0">
                <a:solidFill>
                  <a:srgbClr val="C1002E"/>
                </a:solidFill>
              </a:rPr>
              <a:t> </a:t>
            </a:r>
            <a:r>
              <a:rPr lang="cs-CZ" b="1" dirty="0" err="1">
                <a:solidFill>
                  <a:srgbClr val="C1002E"/>
                </a:solidFill>
              </a:rPr>
              <a:t>protection</a:t>
            </a:r>
            <a:r>
              <a:rPr lang="cs-CZ" b="1" dirty="0">
                <a:solidFill>
                  <a:srgbClr val="C1002E"/>
                </a:solidFill>
              </a:rPr>
              <a:t> </a:t>
            </a:r>
            <a:r>
              <a:rPr lang="cs-CZ" b="1" dirty="0" err="1">
                <a:solidFill>
                  <a:srgbClr val="C1002E"/>
                </a:solidFill>
              </a:rPr>
              <a:t>zone</a:t>
            </a:r>
            <a:endParaRPr lang="cs-CZ" dirty="0"/>
          </a:p>
        </p:txBody>
      </p:sp>
      <p:cxnSp>
        <p:nvCxnSpPr>
          <p:cNvPr id="8" name="Přímá spojnice se šipkou 7"/>
          <p:cNvCxnSpPr>
            <a:stCxn id="3" idx="0"/>
          </p:cNvCxnSpPr>
          <p:nvPr/>
        </p:nvCxnSpPr>
        <p:spPr>
          <a:xfrm flipV="1">
            <a:off x="3516282" y="4263592"/>
            <a:ext cx="183030" cy="747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6330039" y="3499186"/>
            <a:ext cx="180799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Night limit noise 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contour – 50 dB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1" name="Přímá spojnice se šipkou 10"/>
          <p:cNvCxnSpPr/>
          <p:nvPr/>
        </p:nvCxnSpPr>
        <p:spPr>
          <a:xfrm flipH="1" flipV="1">
            <a:off x="7272670" y="2616441"/>
            <a:ext cx="10632" cy="882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ál 5"/>
          <p:cNvSpPr/>
          <p:nvPr/>
        </p:nvSpPr>
        <p:spPr>
          <a:xfrm>
            <a:off x="6690250" y="283858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6701584" y="2745552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428810" y="5743510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 flipV="1">
            <a:off x="426002" y="604041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93677" y="5909385"/>
            <a:ext cx="5474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Continuous monitoring station, </a:t>
            </a:r>
            <a:r>
              <a:rPr lang="en-US" sz="1400" dirty="0" err="1" smtClean="0"/>
              <a:t>Bažantní</a:t>
            </a:r>
            <a:r>
              <a:rPr lang="en-US" sz="1400" dirty="0" smtClean="0"/>
              <a:t> street, </a:t>
            </a:r>
            <a:r>
              <a:rPr lang="en-US" sz="1400" dirty="0" err="1" smtClean="0"/>
              <a:t>Suchdol</a:t>
            </a:r>
            <a:r>
              <a:rPr lang="en-US" sz="1400" dirty="0" smtClean="0"/>
              <a:t> – 2017: 50,8 dB </a:t>
            </a:r>
            <a:endParaRPr lang="en-US" sz="1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93677" y="5611714"/>
            <a:ext cx="5413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Mobile monitoring station, U Kapličky street, Suchdol – 2017: </a:t>
            </a:r>
            <a:r>
              <a:rPr lang="cs-CZ" sz="1400" b="1" dirty="0" smtClean="0">
                <a:solidFill>
                  <a:srgbClr val="FF0000"/>
                </a:solidFill>
              </a:rPr>
              <a:t>53,8 dB 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64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Air Traffic Noise Monitoring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9070" y="1112515"/>
            <a:ext cx="8282306" cy="5459930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en-US" sz="1800" b="1" dirty="0" smtClean="0">
                <a:sym typeface="Wingdings" panose="05000000000000000000" pitchFamily="2" charset="2"/>
              </a:rPr>
              <a:t>Noise Monitoring Results: U </a:t>
            </a:r>
            <a:r>
              <a:rPr lang="en-US" sz="1800" b="1" dirty="0" err="1" smtClean="0">
                <a:sym typeface="Wingdings" panose="05000000000000000000" pitchFamily="2" charset="2"/>
              </a:rPr>
              <a:t>Kapličky</a:t>
            </a:r>
            <a:r>
              <a:rPr lang="en-US" sz="1800" b="1" dirty="0" smtClean="0">
                <a:sym typeface="Wingdings" panose="05000000000000000000" pitchFamily="2" charset="2"/>
              </a:rPr>
              <a:t>, </a:t>
            </a:r>
            <a:r>
              <a:rPr lang="en-US" sz="1800" b="1" dirty="0" err="1" smtClean="0">
                <a:sym typeface="Wingdings" panose="05000000000000000000" pitchFamily="2" charset="2"/>
              </a:rPr>
              <a:t>Suchdol</a:t>
            </a:r>
            <a:endParaRPr lang="en-US" sz="1800" b="1" dirty="0" smtClean="0">
              <a:sym typeface="Wingdings" panose="05000000000000000000" pitchFamily="2" charset="2"/>
            </a:endParaRP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600" dirty="0" smtClean="0"/>
          </a:p>
          <a:p>
            <a:pPr lvl="1" algn="just"/>
            <a:endParaRPr lang="en-US" sz="1600" dirty="0" smtClean="0"/>
          </a:p>
          <a:p>
            <a:pPr marL="457200" lvl="1" indent="0" algn="just">
              <a:buNone/>
            </a:pPr>
            <a:endParaRPr lang="en-US" sz="1600" dirty="0" smtClean="0"/>
          </a:p>
          <a:p>
            <a:pPr marL="360000" lvl="1" algn="just">
              <a:lnSpc>
                <a:spcPct val="110000"/>
              </a:lnSpc>
              <a:spcBef>
                <a:spcPts val="600"/>
              </a:spcBef>
            </a:pPr>
            <a:r>
              <a:rPr lang="en-US" sz="1600" dirty="0" smtClean="0"/>
              <a:t>Critical situation with number of aircraft MVT during night!</a:t>
            </a:r>
          </a:p>
          <a:p>
            <a:pPr marL="360000" lvl="1" algn="just">
              <a:lnSpc>
                <a:spcPct val="110000"/>
              </a:lnSpc>
              <a:spcBef>
                <a:spcPts val="600"/>
              </a:spcBef>
            </a:pPr>
            <a:r>
              <a:rPr lang="en-US" sz="1600" dirty="0" smtClean="0"/>
              <a:t>High possibility of exceeding of noise limit for night</a:t>
            </a:r>
            <a:r>
              <a:rPr lang="cs-CZ" sz="1600" dirty="0" smtClean="0"/>
              <a:t>.</a:t>
            </a:r>
            <a:endParaRPr lang="en-US" sz="1600" dirty="0" smtClean="0"/>
          </a:p>
          <a:p>
            <a:pPr marL="360000" lvl="1" algn="just">
              <a:lnSpc>
                <a:spcPct val="110000"/>
              </a:lnSpc>
              <a:spcBef>
                <a:spcPts val="600"/>
              </a:spcBef>
            </a:pPr>
            <a:r>
              <a:rPr lang="en-US" sz="1600" dirty="0" smtClean="0"/>
              <a:t>A lot of complaints from majors, inhabitants, NGOs</a:t>
            </a:r>
            <a:r>
              <a:rPr lang="cs-CZ" sz="1600" dirty="0" smtClean="0"/>
              <a:t>.</a:t>
            </a:r>
            <a:endParaRPr lang="en-US" sz="1600" dirty="0" smtClean="0"/>
          </a:p>
          <a:p>
            <a:pPr marL="360000" lvl="1" algn="just">
              <a:lnSpc>
                <a:spcPct val="110000"/>
              </a:lnSpc>
              <a:spcBef>
                <a:spcPts val="600"/>
              </a:spcBef>
            </a:pPr>
            <a:r>
              <a:rPr lang="en-US" sz="1600" dirty="0" smtClean="0"/>
              <a:t>HSHMP (Public Health Authority) requires effective action to be taken</a:t>
            </a:r>
            <a:r>
              <a:rPr lang="cs-CZ" sz="1600" dirty="0" smtClean="0"/>
              <a:t>.</a:t>
            </a:r>
            <a:endParaRPr lang="en-US" sz="1600" dirty="0" smtClean="0"/>
          </a:p>
          <a:p>
            <a:pPr marL="360000" lvl="1" algn="just"/>
            <a:r>
              <a:rPr lang="en-US" sz="1600" dirty="0" smtClean="0"/>
              <a:t>Potential risk of operating restrictions acc. to Act No 49/1997 Coll. on civil aviation</a:t>
            </a:r>
            <a:r>
              <a:rPr lang="cs-CZ" sz="1600" dirty="0" smtClean="0"/>
              <a:t>.</a:t>
            </a:r>
            <a:endParaRPr lang="en-US" sz="1600" dirty="0" smtClean="0"/>
          </a:p>
          <a:p>
            <a:pPr marL="360000" lvl="1" algn="just"/>
            <a:endParaRPr lang="en-US" sz="16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401222"/>
              </p:ext>
            </p:extLst>
          </p:nvPr>
        </p:nvGraphicFramePr>
        <p:xfrm>
          <a:off x="495302" y="1721092"/>
          <a:ext cx="8145779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48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02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85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15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53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053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noProof="0" dirty="0">
                          <a:effectLst/>
                        </a:rPr>
                        <a:t>Year</a:t>
                      </a:r>
                      <a:endParaRPr lang="en-US" sz="1400" b="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Method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noProof="0" dirty="0" err="1">
                          <a:effectLst/>
                        </a:rPr>
                        <a:t>Laeq_Day_CHLD</a:t>
                      </a:r>
                      <a:r>
                        <a:rPr lang="en-US" sz="1400" b="0" noProof="0" dirty="0">
                          <a:effectLst/>
                        </a:rPr>
                        <a:t> [dB]</a:t>
                      </a:r>
                      <a:endParaRPr lang="en-US" sz="1400" b="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noProof="0" dirty="0" err="1">
                          <a:effectLst/>
                        </a:rPr>
                        <a:t>Laeq_Night_CHLD</a:t>
                      </a:r>
                      <a:r>
                        <a:rPr lang="en-US" sz="1400" b="0" noProof="0" dirty="0">
                          <a:effectLst/>
                        </a:rPr>
                        <a:t> [dB]</a:t>
                      </a:r>
                      <a:endParaRPr lang="en-US" sz="1400" b="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MVT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Y/Y increase of MVT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2015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Mobile monitoring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57.4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51.6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44450" marR="44450" marT="0" marB="0" anchor="b">
                    <a:solidFill>
                      <a:srgbClr val="CBD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2016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Mobile monitoring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57.4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52.0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8.9 %</a:t>
                      </a:r>
                    </a:p>
                  </a:txBody>
                  <a:tcPr marL="44450" marR="44450" marT="0" marB="0" anchor="b">
                    <a:solidFill>
                      <a:srgbClr val="E7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2017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Mobile monitoring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58.6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53.8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cs-CZ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cs-CZ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BD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Calculation</a:t>
                      </a:r>
                      <a:endParaRPr lang="en-US" sz="1400" b="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59.1 + 60.7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52.9 – 54.5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40 %</a:t>
                      </a:r>
                      <a:endParaRPr lang="cs-CZ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BD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576140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817260" y="3149916"/>
            <a:ext cx="48238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1" dirty="0" smtClean="0"/>
              <a:t>Night noise limits: 50 dB ± 2.4 dB</a:t>
            </a:r>
          </a:p>
          <a:p>
            <a:pPr algn="r"/>
            <a:r>
              <a:rPr lang="en-US" sz="1400" i="1" dirty="0" smtClean="0"/>
              <a:t>*for period 01.01. - 02.08.2018</a:t>
            </a:r>
          </a:p>
          <a:p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166655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Action</a:t>
            </a:r>
            <a:r>
              <a:rPr lang="cs-CZ" dirty="0"/>
              <a:t> </a:t>
            </a:r>
            <a:r>
              <a:rPr lang="cs-CZ" dirty="0" err="1" smtClean="0"/>
              <a:t>plan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8775" y="1039563"/>
            <a:ext cx="8426450" cy="56244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dirty="0" smtClean="0"/>
              <a:t>Prague Airport processed </a:t>
            </a:r>
            <a:r>
              <a:rPr lang="en-US" sz="1600" b="1" dirty="0" smtClean="0"/>
              <a:t>Action Plan for next 3 years based on Balanced Approach to Noise Management</a:t>
            </a:r>
            <a:r>
              <a:rPr lang="en-US" sz="1600" dirty="0" smtClean="0"/>
              <a:t> (ICAO Doc 9829, Regulation (EU) No 598/2014, Act No 49/1997 Coll.). </a:t>
            </a:r>
          </a:p>
          <a:p>
            <a:pPr marL="0" indent="0" algn="just">
              <a:buNone/>
            </a:pPr>
            <a:r>
              <a:rPr lang="en-US" sz="1600" dirty="0" smtClean="0"/>
              <a:t>Action Plan and particular measures have been discussed with national authorities: </a:t>
            </a:r>
          </a:p>
          <a:p>
            <a:pPr algn="just">
              <a:buFontTx/>
              <a:buChar char="-"/>
            </a:pPr>
            <a:r>
              <a:rPr lang="en-US" sz="1600" dirty="0" smtClean="0"/>
              <a:t>Civil Aviation Authority</a:t>
            </a:r>
          </a:p>
          <a:p>
            <a:pPr algn="just">
              <a:buFontTx/>
              <a:buChar char="-"/>
            </a:pPr>
            <a:r>
              <a:rPr lang="en-US" sz="1600" dirty="0" smtClean="0"/>
              <a:t>Air Navigation Services</a:t>
            </a:r>
          </a:p>
          <a:p>
            <a:pPr algn="just">
              <a:buFontTx/>
              <a:buChar char="-"/>
            </a:pPr>
            <a:r>
              <a:rPr lang="en-US" sz="1600" dirty="0" smtClean="0"/>
              <a:t>Ministry of Transport</a:t>
            </a:r>
          </a:p>
          <a:p>
            <a:pPr marL="0" indent="0" algn="just">
              <a:buNone/>
            </a:pPr>
            <a:r>
              <a:rPr lang="en-US" sz="1600" dirty="0" smtClean="0"/>
              <a:t>The proposed measures are primarily </a:t>
            </a:r>
            <a:r>
              <a:rPr lang="en-US" sz="1600" b="1" dirty="0" smtClean="0"/>
              <a:t>aimed at ensuring compliance with current valid AIP CR regulations</a:t>
            </a:r>
            <a:r>
              <a:rPr lang="en-US" sz="1600" dirty="0" smtClean="0"/>
              <a:t> (</a:t>
            </a:r>
            <a:r>
              <a:rPr lang="en-US" sz="1600" i="1" dirty="0" smtClean="0"/>
              <a:t>GEN 1.2.1.8.2 Breach of coordination procedures and GEN 4.1.1.4 Noise charges</a:t>
            </a:r>
            <a:r>
              <a:rPr lang="en-US" sz="1600" dirty="0" smtClean="0"/>
              <a:t>) </a:t>
            </a:r>
            <a:r>
              <a:rPr lang="en-US" sz="1600" b="1" dirty="0" smtClean="0"/>
              <a:t>and operational measures and restrictions if the previous measure proved to be insufficiently effective</a:t>
            </a:r>
            <a:r>
              <a:rPr lang="en-US" sz="1600" dirty="0" smtClean="0"/>
              <a:t>. </a:t>
            </a:r>
          </a:p>
          <a:p>
            <a:pPr marL="0" indent="0" algn="just">
              <a:buNone/>
            </a:pPr>
            <a:r>
              <a:rPr lang="en-US" sz="1600" dirty="0" smtClean="0"/>
              <a:t>The steps below will be applied gradually until the noise situation improves.</a:t>
            </a:r>
          </a:p>
          <a:p>
            <a:pPr marL="0" indent="0" algn="just">
              <a:buNone/>
            </a:pPr>
            <a:r>
              <a:rPr lang="en-US" sz="1600" b="1" dirty="0" smtClean="0"/>
              <a:t>Effectiveness of the measures requires close cooperation with relevant partners including airlines. </a:t>
            </a:r>
          </a:p>
          <a:p>
            <a:pPr marL="0" indent="0" algn="just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7300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Action</a:t>
            </a:r>
            <a:r>
              <a:rPr lang="cs-CZ" dirty="0"/>
              <a:t> </a:t>
            </a:r>
            <a:r>
              <a:rPr lang="cs-CZ" dirty="0" err="1" smtClean="0"/>
              <a:t>plan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8775" y="1067273"/>
            <a:ext cx="8426450" cy="46361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b="1" dirty="0" smtClean="0"/>
              <a:t>S2019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600" b="1" dirty="0" smtClean="0"/>
              <a:t>Efforts to avoid night landings without a coordinated night slot after 23:00 LT</a:t>
            </a:r>
          </a:p>
          <a:p>
            <a:pPr marL="514350" indent="-514350" algn="just">
              <a:buFont typeface="+mj-lt"/>
              <a:buAutoNum type="arabicPeriod" startAt="2"/>
            </a:pPr>
            <a:r>
              <a:rPr lang="en-US" sz="1600" b="1" dirty="0" smtClean="0"/>
              <a:t>Prevention of earlier departures (flight plan discrepancies with coordinated time)  Implementation of the A-CDM milestone 1</a:t>
            </a:r>
          </a:p>
          <a:p>
            <a:pPr marL="514350" indent="-514350" algn="just">
              <a:buFont typeface="+mj-lt"/>
              <a:buAutoNum type="arabicPeriod" startAt="3"/>
            </a:pPr>
            <a:r>
              <a:rPr lang="en-US" sz="1600" b="1" dirty="0" smtClean="0"/>
              <a:t>Efforts to avoid earlier landings with a daytime slot before 06:00 LT</a:t>
            </a:r>
          </a:p>
          <a:p>
            <a:pPr marL="514350" indent="-514350" algn="just">
              <a:buFont typeface="+mj-lt"/>
              <a:buAutoNum type="arabicPeriod" startAt="4"/>
            </a:pPr>
            <a:r>
              <a:rPr lang="en-US" sz="1600" b="1" dirty="0" smtClean="0"/>
              <a:t>Proposal for Slot Coordination of the Czech Republic to reduce the number of night slots</a:t>
            </a:r>
            <a:endParaRPr lang="cs-CZ" sz="1600" b="1" dirty="0" smtClean="0"/>
          </a:p>
          <a:p>
            <a:pPr marL="514350" indent="-514350" algn="just">
              <a:buFont typeface="+mj-lt"/>
              <a:buAutoNum type="arabicPeriod" startAt="5"/>
            </a:pPr>
            <a:r>
              <a:rPr lang="en-US" sz="1600" b="1" smtClean="0"/>
              <a:t>Reducing </a:t>
            </a:r>
            <a:r>
              <a:rPr lang="en-US" sz="1600" b="1" dirty="0" smtClean="0"/>
              <a:t>the List of allowed aircraft types for night operations in AIP</a:t>
            </a:r>
          </a:p>
          <a:p>
            <a:pPr marL="514350" indent="-514350" algn="just">
              <a:buFont typeface="+mj-lt"/>
              <a:buAutoNum type="arabicPeriod" startAt="5"/>
            </a:pPr>
            <a:endParaRPr lang="en-US" sz="1600" b="1" dirty="0" smtClean="0"/>
          </a:p>
          <a:p>
            <a:pPr marL="0" indent="0" algn="just">
              <a:buNone/>
            </a:pPr>
            <a:r>
              <a:rPr lang="en-US" sz="1600" b="1" dirty="0" smtClean="0">
                <a:solidFill>
                  <a:schemeClr val="accent3"/>
                </a:solidFill>
              </a:rPr>
              <a:t>Partial night closure – postponed to 2020</a:t>
            </a:r>
          </a:p>
          <a:p>
            <a:pPr marL="0" indent="0" algn="just">
              <a:buNone/>
            </a:pPr>
            <a:endParaRPr lang="en-US" sz="1600" b="1" dirty="0" smtClean="0"/>
          </a:p>
          <a:p>
            <a:pPr marL="0" indent="0" algn="just">
              <a:buNone/>
            </a:pPr>
            <a:r>
              <a:rPr lang="en-US" sz="1600" i="1" dirty="0" smtClean="0"/>
              <a:t>All </a:t>
            </a:r>
            <a:r>
              <a:rPr lang="en-US" sz="1600" i="1" dirty="0" smtClean="0"/>
              <a:t>the proposed measures are based on information and data available in August 2018.</a:t>
            </a:r>
          </a:p>
          <a:p>
            <a:pPr marL="0" indent="0" algn="just">
              <a:buNone/>
            </a:pPr>
            <a:endParaRPr lang="en-US" sz="1600" b="1" dirty="0" smtClean="0"/>
          </a:p>
          <a:p>
            <a:pPr marL="0" indent="0" algn="just">
              <a:buNone/>
            </a:pPr>
            <a:r>
              <a:rPr lang="en-US" sz="1600" dirty="0" smtClean="0"/>
              <a:t> 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09583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Action</a:t>
            </a:r>
            <a:r>
              <a:rPr lang="cs-CZ" dirty="0"/>
              <a:t> </a:t>
            </a:r>
            <a:r>
              <a:rPr lang="cs-CZ" dirty="0" err="1" smtClean="0"/>
              <a:t>plan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8775" y="1067273"/>
            <a:ext cx="8426450" cy="46361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b="1" dirty="0" smtClean="0"/>
              <a:t>S2020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600" b="1" dirty="0" smtClean="0"/>
              <a:t>Adjustment of Airport charges (not permitted noise cat.)</a:t>
            </a:r>
          </a:p>
          <a:p>
            <a:pPr marL="514350" indent="-514350" algn="just">
              <a:buFont typeface="+mj-lt"/>
              <a:buAutoNum type="arabicPeriod" startAt="2"/>
            </a:pPr>
            <a:r>
              <a:rPr lang="en-US" sz="1600" b="1" dirty="0" smtClean="0"/>
              <a:t>Limitation of noise categories permitted for night operation </a:t>
            </a:r>
          </a:p>
          <a:p>
            <a:pPr marL="514350" indent="-514350" algn="just">
              <a:buFont typeface="+mj-lt"/>
              <a:buAutoNum type="arabicPeriod" startAt="2"/>
            </a:pPr>
            <a:r>
              <a:rPr lang="en-US" sz="1600" b="1" dirty="0" smtClean="0"/>
              <a:t>Further proposal for Slot Coordination of the Czech Republic to reduce the number of night slots</a:t>
            </a:r>
            <a:endParaRPr lang="cs-CZ" sz="1600" b="1" dirty="0" smtClean="0"/>
          </a:p>
          <a:p>
            <a:pPr marL="457200" lvl="1" indent="0" algn="just">
              <a:buNone/>
            </a:pPr>
            <a:r>
              <a:rPr lang="cs-CZ" sz="1000" b="1" dirty="0" smtClean="0"/>
              <a:t>- </a:t>
            </a:r>
            <a:r>
              <a:rPr lang="en-US" sz="1000" b="1" dirty="0">
                <a:solidFill>
                  <a:srgbClr val="FF0000"/>
                </a:solidFill>
              </a:rPr>
              <a:t>Additional condition for calculating historical slots for season S20:</a:t>
            </a:r>
          </a:p>
          <a:p>
            <a:pPr marL="457200" lvl="1" indent="0" algn="just">
              <a:buNone/>
            </a:pPr>
            <a:r>
              <a:rPr lang="cs-CZ" sz="1000" b="1" dirty="0" smtClean="0">
                <a:solidFill>
                  <a:srgbClr val="FF0000"/>
                </a:solidFill>
              </a:rPr>
              <a:t>  </a:t>
            </a:r>
            <a:r>
              <a:rPr lang="en-US" sz="1000" b="1" dirty="0" smtClean="0">
                <a:solidFill>
                  <a:srgbClr val="FF0000"/>
                </a:solidFill>
              </a:rPr>
              <a:t>50</a:t>
            </a:r>
            <a:r>
              <a:rPr lang="en-US" sz="1000" b="1" dirty="0">
                <a:solidFill>
                  <a:srgbClr val="FF0000"/>
                </a:solidFill>
              </a:rPr>
              <a:t>% of the flights of series have to be operated plus or minus 30 minutes of the allocated slot</a:t>
            </a:r>
          </a:p>
          <a:p>
            <a:pPr marL="0" indent="0" algn="just">
              <a:buNone/>
            </a:pPr>
            <a:r>
              <a:rPr lang="cs-CZ" sz="1600" b="1" dirty="0" smtClean="0"/>
              <a:t>4.    </a:t>
            </a:r>
            <a:r>
              <a:rPr lang="en-US" sz="1600" b="1" dirty="0" smtClean="0"/>
              <a:t>Partial night noise closure acc. to Act No 49/1997 Coll. on civil aviation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cs-CZ" sz="1600" b="1" dirty="0" smtClean="0"/>
              <a:t>5.    </a:t>
            </a:r>
            <a:r>
              <a:rPr lang="en-US" sz="1600" b="1" dirty="0" smtClean="0"/>
              <a:t>Limitation of cargo flights at night</a:t>
            </a:r>
          </a:p>
          <a:p>
            <a:pPr marL="0" indent="0" algn="just">
              <a:buNone/>
            </a:pPr>
            <a:r>
              <a:rPr lang="en-US" sz="2000" b="1" dirty="0" smtClean="0"/>
              <a:t>S2021</a:t>
            </a:r>
          </a:p>
          <a:p>
            <a:pPr marL="0" indent="0" algn="just">
              <a:buNone/>
            </a:pPr>
            <a:r>
              <a:rPr lang="en-US" sz="1600" b="1" dirty="0" smtClean="0"/>
              <a:t>Night noise closure acc. to Act No 49/1997 Coll. on civil aviation</a:t>
            </a:r>
          </a:p>
          <a:p>
            <a:pPr algn="just">
              <a:buFontTx/>
              <a:buChar char="-"/>
            </a:pPr>
            <a:r>
              <a:rPr lang="en-US" sz="1600" b="1" dirty="0" smtClean="0"/>
              <a:t>Imposed by Civil Aviation Authority</a:t>
            </a:r>
          </a:p>
          <a:p>
            <a:pPr algn="just">
              <a:buFontTx/>
              <a:buChar char="-"/>
            </a:pPr>
            <a:endParaRPr lang="cs-CZ" sz="1600" b="1" dirty="0" smtClean="0"/>
          </a:p>
          <a:p>
            <a:pPr marL="0" indent="0" algn="just">
              <a:buNone/>
            </a:pPr>
            <a:r>
              <a:rPr lang="en-US" sz="1600" i="1" dirty="0" smtClean="0"/>
              <a:t>All </a:t>
            </a:r>
            <a:r>
              <a:rPr lang="en-US" sz="1600" i="1" dirty="0"/>
              <a:t>the proposed measures are based on </a:t>
            </a:r>
            <a:r>
              <a:rPr lang="en-US" sz="1600" i="1" dirty="0" smtClean="0"/>
              <a:t>information </a:t>
            </a:r>
            <a:r>
              <a:rPr lang="en-US" sz="1600" i="1" dirty="0"/>
              <a:t>and data available in August 2018.</a:t>
            </a:r>
          </a:p>
          <a:p>
            <a:pPr marL="0" indent="0" algn="just">
              <a:buNone/>
            </a:pPr>
            <a:endParaRPr lang="en-US" sz="1600" b="1" dirty="0" smtClean="0"/>
          </a:p>
          <a:p>
            <a:pPr marL="0" indent="0" algn="just">
              <a:buNone/>
            </a:pPr>
            <a:r>
              <a:rPr lang="en-US" sz="1600" dirty="0" smtClean="0"/>
              <a:t> 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8105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5390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tiště Praha">
      <a:dk1>
        <a:srgbClr val="003969"/>
      </a:dk1>
      <a:lt1>
        <a:srgbClr val="FFFFFF"/>
      </a:lt1>
      <a:dk2>
        <a:srgbClr val="58585A"/>
      </a:dk2>
      <a:lt2>
        <a:srgbClr val="A5AAB7"/>
      </a:lt2>
      <a:accent1>
        <a:srgbClr val="004E89"/>
      </a:accent1>
      <a:accent2>
        <a:srgbClr val="E32119"/>
      </a:accent2>
      <a:accent3>
        <a:srgbClr val="F09425"/>
      </a:accent3>
      <a:accent4>
        <a:srgbClr val="915598"/>
      </a:accent4>
      <a:accent5>
        <a:srgbClr val="00AAB4"/>
      </a:accent5>
      <a:accent6>
        <a:srgbClr val="1EA02D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060AE67273A5541A095A777FA9EF13F" ma:contentTypeVersion="0" ma:contentTypeDescription="Vytvoří nový dokument" ma:contentTypeScope="" ma:versionID="9a6e6d9fe9d831cb71a8db4348663a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91e2fbbf3efe6f5ad217f05f8c142f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289A08-D0BC-4CE1-9B24-8B8FFB8061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B0AFB55-C001-431C-BA1A-8B45CEE2B7CA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A229B1B-9302-4616-8792-C12E66EAD7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6976</TotalTime>
  <Words>792</Words>
  <Application>Microsoft Office PowerPoint</Application>
  <PresentationFormat>Předvádění na obrazovce (4:3)</PresentationFormat>
  <Paragraphs>117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Neo Sans MT CE</vt:lpstr>
      <vt:lpstr>Neo Sans Pro</vt:lpstr>
      <vt:lpstr>Times New Roman</vt:lpstr>
      <vt:lpstr>Wingdings</vt:lpstr>
      <vt:lpstr>Office Theme</vt:lpstr>
      <vt:lpstr>Prezentace aplikace PowerPoint</vt:lpstr>
      <vt:lpstr>Prezentace aplikace PowerPoint</vt:lpstr>
      <vt:lpstr>Balanced Approach to Aircraft Noise Management at LKPR </vt:lpstr>
      <vt:lpstr>Noise situation at night (22:00 – 06:00)</vt:lpstr>
      <vt:lpstr>Results of Air Traffic Noise Monitoring</vt:lpstr>
      <vt:lpstr>Action plan</vt:lpstr>
      <vt:lpstr>Action plan</vt:lpstr>
      <vt:lpstr>Action plan</vt:lpstr>
      <vt:lpstr>Prezentace aplikace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Druhý řádek názvu prezentace  Letiště Praha</dc:title>
  <dc:creator>Robert Pechač</dc:creator>
  <cp:lastModifiedBy>KRAUS Jiri</cp:lastModifiedBy>
  <cp:revision>325</cp:revision>
  <cp:lastPrinted>2018-08-08T06:56:48Z</cp:lastPrinted>
  <dcterms:created xsi:type="dcterms:W3CDTF">2018-01-25T12:56:46Z</dcterms:created>
  <dcterms:modified xsi:type="dcterms:W3CDTF">2018-09-17T15:04:34Z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0x0101004060AE67273A5541A095A777FA9EF13F</vt:lpwstr>
  </property>
</Properties>
</file>